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Outfit"/>
      <p:regular r:id="rId17"/>
    </p:embeddedFont>
    <p:embeddedFont>
      <p:font typeface="Outfit"/>
      <p:regular r:id="rId18"/>
    </p:embeddedFont>
    <p:embeddedFont>
      <p:font typeface="Bitter"/>
      <p:regular r:id="rId19"/>
    </p:embeddedFont>
    <p:embeddedFont>
      <p:font typeface="Bitter"/>
      <p:regular r:id="rId20"/>
    </p:embeddedFont>
    <p:embeddedFont>
      <p:font typeface="Bitter"/>
      <p:regular r:id="rId21"/>
    </p:embeddedFont>
    <p:embeddedFont>
      <p:font typeface="Bitter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7D2B"/>
          </a:solidFill>
          <a:ln/>
        </p:spPr>
      </p:sp>
      <p:pic>
        <p:nvPicPr>
          <p:cNvPr id="3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7D2B"/>
          </a:solidFill>
          <a:ln/>
        </p:spPr>
      </p:sp>
      <p:pic>
        <p:nvPicPr>
          <p:cNvPr id="3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7D2B"/>
          </a:solidFill>
          <a:ln/>
        </p:spPr>
      </p:sp>
      <p:pic>
        <p:nvPicPr>
          <p:cNvPr id="3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7D2B"/>
          </a:solidFill>
          <a:ln/>
        </p:spPr>
      </p:sp>
      <p:pic>
        <p:nvPicPr>
          <p:cNvPr id="3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7D2B"/>
          </a:solidFill>
          <a:ln/>
        </p:spPr>
      </p:sp>
      <p:pic>
        <p:nvPicPr>
          <p:cNvPr id="3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7D2B"/>
          </a:solidFill>
          <a:ln/>
        </p:spPr>
      </p:sp>
      <p:pic>
        <p:nvPicPr>
          <p:cNvPr id="3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7D2B"/>
          </a:solidFill>
          <a:ln/>
        </p:spPr>
      </p:sp>
      <p:pic>
        <p:nvPicPr>
          <p:cNvPr id="3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7D2B"/>
          </a:solidFill>
          <a:ln/>
        </p:spPr>
      </p:sp>
      <p:pic>
        <p:nvPicPr>
          <p:cNvPr id="3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7D2B"/>
          </a:solidFill>
          <a:ln/>
        </p:spPr>
      </p:sp>
      <p:pic>
        <p:nvPicPr>
          <p:cNvPr id="3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7D2B"/>
          </a:solidFill>
          <a:ln/>
        </p:spPr>
      </p:sp>
      <p:pic>
        <p:nvPicPr>
          <p:cNvPr id="3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image" Target="../media/image-10-4.png"/><Relationship Id="rId5" Type="http://schemas.openxmlformats.org/officeDocument/2006/relationships/image" Target="../media/image-10-5.svg"/><Relationship Id="rId6" Type="http://schemas.openxmlformats.org/officeDocument/2006/relationships/image" Target="../media/image-10-6.png"/><Relationship Id="rId7" Type="http://schemas.openxmlformats.org/officeDocument/2006/relationships/image" Target="../media/image-10-7.svg"/><Relationship Id="rId8" Type="http://schemas.openxmlformats.org/officeDocument/2006/relationships/slideLayout" Target="../slideLayouts/slideLayout11.xml"/><Relationship Id="rId9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svg"/><Relationship Id="rId3" Type="http://schemas.openxmlformats.org/officeDocument/2006/relationships/image" Target="../media/image-4-3.png"/><Relationship Id="rId4" Type="http://schemas.openxmlformats.org/officeDocument/2006/relationships/image" Target="../media/image-4-4.svg"/><Relationship Id="rId5" Type="http://schemas.openxmlformats.org/officeDocument/2006/relationships/image" Target="../media/image-4-5.png"/><Relationship Id="rId6" Type="http://schemas.openxmlformats.org/officeDocument/2006/relationships/image" Target="../media/image-4-6.svg"/><Relationship Id="rId7" Type="http://schemas.openxmlformats.org/officeDocument/2006/relationships/image" Target="../media/image-4-7.png"/><Relationship Id="rId8" Type="http://schemas.openxmlformats.org/officeDocument/2006/relationships/image" Target="../media/image-4-8.svg"/><Relationship Id="rId9" Type="http://schemas.openxmlformats.org/officeDocument/2006/relationships/slideLayout" Target="../slideLayouts/slideLayout5.xml"/><Relationship Id="rId10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slideLayout" Target="../slideLayouts/slideLayout8.xml"/><Relationship Id="rId7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image" Target="../media/image-8-6.png"/><Relationship Id="rId7" Type="http://schemas.openxmlformats.org/officeDocument/2006/relationships/slideLayout" Target="../slideLayouts/slideLayout9.xml"/><Relationship Id="rId8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43840" y="1483638"/>
            <a:ext cx="14142720" cy="5262324"/>
          </a:xfrm>
          <a:prstGeom prst="roundRect">
            <a:avLst>
              <a:gd name="adj" fmla="val 625"/>
            </a:avLst>
          </a:prstGeom>
          <a:solidFill>
            <a:srgbClr val="AB5631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17888" y="1483638"/>
            <a:ext cx="5568672" cy="526232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11198" y="3041809"/>
            <a:ext cx="6225897" cy="685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50"/>
              </a:lnSpc>
              <a:buNone/>
            </a:pPr>
            <a:r>
              <a:rPr lang="en-US" sz="4300" b="1" dirty="0">
                <a:solidFill>
                  <a:srgbClr val="E1E5CD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Informe de Gestión 2025</a:t>
            </a:r>
            <a:endParaRPr lang="en-US" sz="4300" dirty="0"/>
          </a:p>
        </p:txBody>
      </p:sp>
      <p:sp>
        <p:nvSpPr>
          <p:cNvPr id="5" name="Text 2"/>
          <p:cNvSpPr/>
          <p:nvPr/>
        </p:nvSpPr>
        <p:spPr>
          <a:xfrm>
            <a:off x="1011198" y="3814643"/>
            <a:ext cx="5817394" cy="342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E1E5CD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Asociación Colombiana Síndrome Prader-Willi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1011198" y="4486037"/>
            <a:ext cx="7304484" cy="701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Un año de construcción, compromiso y transformación para las familias con Síndrome de Prader-Willi en Colombia.</a:t>
            </a: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781056" y="475774"/>
            <a:ext cx="11068169" cy="7278053"/>
          </a:xfrm>
          <a:prstGeom prst="roundRect">
            <a:avLst>
              <a:gd name="adj" fmla="val 354"/>
            </a:avLst>
          </a:prstGeom>
          <a:solidFill>
            <a:srgbClr val="AB5631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91061" y="475774"/>
            <a:ext cx="4358045" cy="727805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381607" y="947618"/>
            <a:ext cx="5716429" cy="10722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E1E5CD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Hacia el Futuro con Esperanza</a:t>
            </a:r>
            <a:endParaRPr lang="en-US" sz="3350" dirty="0"/>
          </a:p>
        </p:txBody>
      </p:sp>
      <p:sp>
        <p:nvSpPr>
          <p:cNvPr id="5" name="Shape 2"/>
          <p:cNvSpPr/>
          <p:nvPr/>
        </p:nvSpPr>
        <p:spPr>
          <a:xfrm>
            <a:off x="2381607" y="2221230"/>
            <a:ext cx="2791063" cy="1829753"/>
          </a:xfrm>
          <a:prstGeom prst="roundRect">
            <a:avLst>
              <a:gd name="adj" fmla="val 1407"/>
            </a:avLst>
          </a:prstGeom>
          <a:solidFill>
            <a:srgbClr val="9C4722"/>
          </a:solidFill>
          <a:ln/>
        </p:spPr>
      </p:sp>
      <p:sp>
        <p:nvSpPr>
          <p:cNvPr id="6" name="Shape 3"/>
          <p:cNvSpPr/>
          <p:nvPr/>
        </p:nvSpPr>
        <p:spPr>
          <a:xfrm>
            <a:off x="2553176" y="2392799"/>
            <a:ext cx="514707" cy="514707"/>
          </a:xfrm>
          <a:prstGeom prst="roundRect">
            <a:avLst>
              <a:gd name="adj" fmla="val 17763671"/>
            </a:avLst>
          </a:prstGeom>
          <a:solidFill>
            <a:srgbClr val="9FA582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94742" y="2534245"/>
            <a:ext cx="231577" cy="23157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553176" y="3041690"/>
            <a:ext cx="2144911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179 Asociados</a:t>
            </a:r>
            <a:endParaRPr lang="en-US" sz="1650" dirty="0"/>
          </a:p>
        </p:txBody>
      </p:sp>
      <p:sp>
        <p:nvSpPr>
          <p:cNvPr id="9" name="Text 5"/>
          <p:cNvSpPr/>
          <p:nvPr/>
        </p:nvSpPr>
        <p:spPr>
          <a:xfrm>
            <a:off x="2553176" y="3390305"/>
            <a:ext cx="2447925" cy="489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Total de familias registradas en la Asociación</a:t>
            </a:r>
            <a:endParaRPr lang="en-US" sz="1350" dirty="0"/>
          </a:p>
        </p:txBody>
      </p:sp>
      <p:sp>
        <p:nvSpPr>
          <p:cNvPr id="10" name="Shape 6"/>
          <p:cNvSpPr/>
          <p:nvPr/>
        </p:nvSpPr>
        <p:spPr>
          <a:xfrm>
            <a:off x="5306854" y="2221230"/>
            <a:ext cx="2791182" cy="1829753"/>
          </a:xfrm>
          <a:prstGeom prst="roundRect">
            <a:avLst>
              <a:gd name="adj" fmla="val 1407"/>
            </a:avLst>
          </a:prstGeom>
          <a:solidFill>
            <a:srgbClr val="9C4722"/>
          </a:solidFill>
          <a:ln/>
        </p:spPr>
      </p:sp>
      <p:sp>
        <p:nvSpPr>
          <p:cNvPr id="11" name="Shape 7"/>
          <p:cNvSpPr/>
          <p:nvPr/>
        </p:nvSpPr>
        <p:spPr>
          <a:xfrm>
            <a:off x="5478423" y="2392799"/>
            <a:ext cx="514707" cy="514707"/>
          </a:xfrm>
          <a:prstGeom prst="roundRect">
            <a:avLst>
              <a:gd name="adj" fmla="val 17763671"/>
            </a:avLst>
          </a:prstGeom>
          <a:solidFill>
            <a:srgbClr val="9FA582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19988" y="2534245"/>
            <a:ext cx="231577" cy="231577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5478423" y="3041690"/>
            <a:ext cx="2144911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169 Caracterizados</a:t>
            </a:r>
            <a:endParaRPr lang="en-US" sz="1650" dirty="0"/>
          </a:p>
        </p:txBody>
      </p:sp>
      <p:sp>
        <p:nvSpPr>
          <p:cNvPr id="14" name="Text 9"/>
          <p:cNvSpPr/>
          <p:nvPr/>
        </p:nvSpPr>
        <p:spPr>
          <a:xfrm>
            <a:off x="5478423" y="3390305"/>
            <a:ext cx="2448044" cy="489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Información completa de pacientes (89 nuevos en 2025)</a:t>
            </a:r>
            <a:endParaRPr lang="en-US" sz="1350" dirty="0"/>
          </a:p>
        </p:txBody>
      </p:sp>
      <p:sp>
        <p:nvSpPr>
          <p:cNvPr id="15" name="Shape 10"/>
          <p:cNvSpPr/>
          <p:nvPr/>
        </p:nvSpPr>
        <p:spPr>
          <a:xfrm>
            <a:off x="2381607" y="4185166"/>
            <a:ext cx="5716429" cy="1910239"/>
          </a:xfrm>
          <a:prstGeom prst="roundRect">
            <a:avLst>
              <a:gd name="adj" fmla="val 1347"/>
            </a:avLst>
          </a:prstGeom>
          <a:solidFill>
            <a:srgbClr val="9C4722"/>
          </a:solidFill>
          <a:ln/>
        </p:spPr>
      </p:sp>
      <p:sp>
        <p:nvSpPr>
          <p:cNvPr id="16" name="Shape 11"/>
          <p:cNvSpPr/>
          <p:nvPr/>
        </p:nvSpPr>
        <p:spPr>
          <a:xfrm>
            <a:off x="2553176" y="4356735"/>
            <a:ext cx="514707" cy="514707"/>
          </a:xfrm>
          <a:prstGeom prst="roundRect">
            <a:avLst>
              <a:gd name="adj" fmla="val 17763671"/>
            </a:avLst>
          </a:prstGeom>
          <a:solidFill>
            <a:srgbClr val="9FA582"/>
          </a:solidFill>
          <a:ln/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94742" y="4498181"/>
            <a:ext cx="231577" cy="231577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2553176" y="5005626"/>
            <a:ext cx="2144911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Genero</a:t>
            </a:r>
            <a:endParaRPr lang="en-US" sz="1650" dirty="0"/>
          </a:p>
        </p:txBody>
      </p:sp>
      <p:sp>
        <p:nvSpPr>
          <p:cNvPr id="19" name="Text 13"/>
          <p:cNvSpPr/>
          <p:nvPr/>
        </p:nvSpPr>
        <p:spPr>
          <a:xfrm>
            <a:off x="2553176" y="5354241"/>
            <a:ext cx="5373291" cy="244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99 Masculino</a:t>
            </a:r>
            <a:endParaRPr lang="en-US" sz="1350" dirty="0"/>
          </a:p>
        </p:txBody>
      </p:sp>
      <p:sp>
        <p:nvSpPr>
          <p:cNvPr id="20" name="Text 14"/>
          <p:cNvSpPr/>
          <p:nvPr/>
        </p:nvSpPr>
        <p:spPr>
          <a:xfrm>
            <a:off x="2553176" y="5679281"/>
            <a:ext cx="5373291" cy="244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80 Femenino</a:t>
            </a:r>
            <a:endParaRPr lang="en-US" sz="1350" dirty="0"/>
          </a:p>
        </p:txBody>
      </p:sp>
      <p:sp>
        <p:nvSpPr>
          <p:cNvPr id="21" name="Text 15"/>
          <p:cNvSpPr/>
          <p:nvPr/>
        </p:nvSpPr>
        <p:spPr>
          <a:xfrm>
            <a:off x="2638901" y="6397347"/>
            <a:ext cx="5459135" cy="7336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"Un año de logros significativos que nos posicionan para seguir creciendo, fortaleciendo alianzas y brindando apoyo integral a cada familia con Síndrome de Prader-Willi en Colombia."</a:t>
            </a:r>
            <a:endParaRPr lang="en-US" sz="1350" dirty="0"/>
          </a:p>
        </p:txBody>
      </p:sp>
      <p:sp>
        <p:nvSpPr>
          <p:cNvPr id="22" name="Shape 16"/>
          <p:cNvSpPr/>
          <p:nvPr/>
        </p:nvSpPr>
        <p:spPr>
          <a:xfrm>
            <a:off x="2381607" y="6246376"/>
            <a:ext cx="22860" cy="1035606"/>
          </a:xfrm>
          <a:prstGeom prst="rect">
            <a:avLst/>
          </a:prstGeom>
          <a:solidFill>
            <a:srgbClr val="9FA582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43840" y="1808559"/>
            <a:ext cx="14142720" cy="4612362"/>
          </a:xfrm>
          <a:prstGeom prst="roundRect">
            <a:avLst>
              <a:gd name="adj" fmla="val 713"/>
            </a:avLst>
          </a:prstGeom>
          <a:solidFill>
            <a:srgbClr val="AB5631"/>
          </a:solidFill>
          <a:ln/>
        </p:spPr>
      </p:sp>
      <p:sp>
        <p:nvSpPr>
          <p:cNvPr id="3" name="Text 1"/>
          <p:cNvSpPr/>
          <p:nvPr/>
        </p:nvSpPr>
        <p:spPr>
          <a:xfrm>
            <a:off x="1011198" y="2411492"/>
            <a:ext cx="8331398" cy="685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50"/>
              </a:lnSpc>
              <a:buNone/>
            </a:pPr>
            <a:r>
              <a:rPr lang="en-US" sz="4300" b="1" dirty="0">
                <a:solidFill>
                  <a:srgbClr val="E1E5CD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Un Año de Compromiso y Trabajo</a:t>
            </a:r>
            <a:endParaRPr lang="en-US" sz="4300" dirty="0"/>
          </a:p>
        </p:txBody>
      </p:sp>
      <p:sp>
        <p:nvSpPr>
          <p:cNvPr id="4" name="Text 2"/>
          <p:cNvSpPr/>
          <p:nvPr/>
        </p:nvSpPr>
        <p:spPr>
          <a:xfrm>
            <a:off x="1011198" y="3644741"/>
            <a:ext cx="2946440" cy="723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650"/>
              </a:lnSpc>
              <a:buNone/>
            </a:pPr>
            <a:r>
              <a:rPr lang="en-US" sz="5650" b="1" dirty="0">
                <a:solidFill>
                  <a:srgbClr val="FFFFFF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24</a:t>
            </a:r>
            <a:endParaRPr lang="en-US" sz="5650" dirty="0"/>
          </a:p>
        </p:txBody>
      </p:sp>
      <p:sp>
        <p:nvSpPr>
          <p:cNvPr id="5" name="Text 3"/>
          <p:cNvSpPr/>
          <p:nvPr/>
        </p:nvSpPr>
        <p:spPr>
          <a:xfrm>
            <a:off x="1113949" y="4642247"/>
            <a:ext cx="2740819" cy="342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FFFFFF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Reuniones de Junta</a:t>
            </a:r>
            <a:endParaRPr lang="en-US" sz="2150" dirty="0"/>
          </a:p>
        </p:txBody>
      </p:sp>
      <p:sp>
        <p:nvSpPr>
          <p:cNvPr id="6" name="Text 4"/>
          <p:cNvSpPr/>
          <p:nvPr/>
        </p:nvSpPr>
        <p:spPr>
          <a:xfrm>
            <a:off x="1011198" y="5116235"/>
            <a:ext cx="2946440" cy="701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24 sesiones de trabajo realizadas a lo largo del 2025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4231719" y="3644741"/>
            <a:ext cx="2946440" cy="723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650"/>
              </a:lnSpc>
              <a:buNone/>
            </a:pPr>
            <a:r>
              <a:rPr lang="en-US" sz="5650" b="1" dirty="0">
                <a:solidFill>
                  <a:srgbClr val="FFFFFF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12</a:t>
            </a:r>
            <a:endParaRPr lang="en-US" sz="5650" dirty="0"/>
          </a:p>
        </p:txBody>
      </p:sp>
      <p:sp>
        <p:nvSpPr>
          <p:cNvPr id="8" name="Text 6"/>
          <p:cNvSpPr/>
          <p:nvPr/>
        </p:nvSpPr>
        <p:spPr>
          <a:xfrm>
            <a:off x="4334470" y="4642247"/>
            <a:ext cx="2740819" cy="342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FFFFFF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Horas de Planeación</a:t>
            </a:r>
            <a:endParaRPr lang="en-US" sz="2150" dirty="0"/>
          </a:p>
        </p:txBody>
      </p:sp>
      <p:sp>
        <p:nvSpPr>
          <p:cNvPr id="9" name="Text 7"/>
          <p:cNvSpPr/>
          <p:nvPr/>
        </p:nvSpPr>
        <p:spPr>
          <a:xfrm>
            <a:off x="4231719" y="5116235"/>
            <a:ext cx="2946440" cy="701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Sesión presencial estratégica en Bogotá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7452241" y="3644741"/>
            <a:ext cx="2946440" cy="723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650"/>
              </a:lnSpc>
              <a:buNone/>
            </a:pPr>
            <a:r>
              <a:rPr lang="en-US" sz="5650" b="1" dirty="0">
                <a:solidFill>
                  <a:srgbClr val="FFFFFF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$76M</a:t>
            </a:r>
            <a:endParaRPr lang="en-US" sz="5650" dirty="0"/>
          </a:p>
        </p:txBody>
      </p:sp>
      <p:sp>
        <p:nvSpPr>
          <p:cNvPr id="11" name="Text 9"/>
          <p:cNvSpPr/>
          <p:nvPr/>
        </p:nvSpPr>
        <p:spPr>
          <a:xfrm>
            <a:off x="7534751" y="4642247"/>
            <a:ext cx="2781300" cy="342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FFFFFF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Recursos Conseguidos</a:t>
            </a:r>
            <a:endParaRPr lang="en-US" sz="2150" dirty="0"/>
          </a:p>
        </p:txBody>
      </p:sp>
      <p:sp>
        <p:nvSpPr>
          <p:cNvPr id="12" name="Text 10"/>
          <p:cNvSpPr/>
          <p:nvPr/>
        </p:nvSpPr>
        <p:spPr>
          <a:xfrm>
            <a:off x="7452241" y="5116235"/>
            <a:ext cx="2946440" cy="701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Inversión financiera para apoyar a las familias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10672763" y="3644741"/>
            <a:ext cx="2946440" cy="723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650"/>
              </a:lnSpc>
              <a:buNone/>
            </a:pPr>
            <a:r>
              <a:rPr lang="en-US" sz="5650" b="1" dirty="0">
                <a:solidFill>
                  <a:srgbClr val="FFFFFF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98</a:t>
            </a:r>
            <a:endParaRPr lang="en-US" sz="5650" dirty="0"/>
          </a:p>
        </p:txBody>
      </p:sp>
      <p:sp>
        <p:nvSpPr>
          <p:cNvPr id="14" name="Text 12"/>
          <p:cNvSpPr/>
          <p:nvPr/>
        </p:nvSpPr>
        <p:spPr>
          <a:xfrm>
            <a:off x="10775513" y="4642247"/>
            <a:ext cx="2740819" cy="342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FFFFFF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Regalos en Especie</a:t>
            </a:r>
            <a:endParaRPr lang="en-US" sz="2150" dirty="0"/>
          </a:p>
        </p:txBody>
      </p:sp>
      <p:sp>
        <p:nvSpPr>
          <p:cNvPr id="15" name="Text 13"/>
          <p:cNvSpPr/>
          <p:nvPr/>
        </p:nvSpPr>
        <p:spPr>
          <a:xfrm>
            <a:off x="10672763" y="5116235"/>
            <a:ext cx="2946440" cy="701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Donaciones de Scotiabank y Valentech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43840" y="523518"/>
            <a:ext cx="14142720" cy="7182564"/>
          </a:xfrm>
          <a:prstGeom prst="roundRect">
            <a:avLst>
              <a:gd name="adj" fmla="val 458"/>
            </a:avLst>
          </a:prstGeom>
          <a:solidFill>
            <a:srgbClr val="AB5631"/>
          </a:solidFill>
          <a:ln/>
        </p:spPr>
      </p:sp>
      <p:sp>
        <p:nvSpPr>
          <p:cNvPr id="3" name="Text 1"/>
          <p:cNvSpPr/>
          <p:nvPr/>
        </p:nvSpPr>
        <p:spPr>
          <a:xfrm>
            <a:off x="1011198" y="1126450"/>
            <a:ext cx="8756690" cy="685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50"/>
              </a:lnSpc>
              <a:buNone/>
            </a:pPr>
            <a:r>
              <a:rPr lang="en-US" sz="4300" b="1" dirty="0">
                <a:solidFill>
                  <a:srgbClr val="E1E5CD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Planeación Estratégica 2025-2028</a:t>
            </a:r>
            <a:endParaRPr lang="en-US" sz="4300" dirty="0"/>
          </a:p>
        </p:txBody>
      </p:sp>
      <p:sp>
        <p:nvSpPr>
          <p:cNvPr id="4" name="Text 2"/>
          <p:cNvSpPr/>
          <p:nvPr/>
        </p:nvSpPr>
        <p:spPr>
          <a:xfrm>
            <a:off x="1011198" y="2557939"/>
            <a:ext cx="3343751" cy="342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E1E5CD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Reunión Presencial Bogotá</a:t>
            </a:r>
            <a:endParaRPr lang="en-US" sz="2150" dirty="0"/>
          </a:p>
        </p:txBody>
      </p:sp>
      <p:sp>
        <p:nvSpPr>
          <p:cNvPr id="5" name="Text 3"/>
          <p:cNvSpPr/>
          <p:nvPr/>
        </p:nvSpPr>
        <p:spPr>
          <a:xfrm>
            <a:off x="1011198" y="3119676"/>
            <a:ext cx="4065151" cy="1403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Febrero - Marzo 2025: 12 horas corridas de intenso trabajo con 5 sesiones dedicadas a construir el futuro de la Asociación.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1011198" y="4742378"/>
            <a:ext cx="2740819" cy="342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E1E5CD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Matriz DOFA</a:t>
            </a:r>
            <a:endParaRPr lang="en-US" sz="2150" dirty="0"/>
          </a:p>
        </p:txBody>
      </p:sp>
      <p:sp>
        <p:nvSpPr>
          <p:cNvPr id="7" name="Text 5"/>
          <p:cNvSpPr/>
          <p:nvPr/>
        </p:nvSpPr>
        <p:spPr>
          <a:xfrm>
            <a:off x="1011198" y="5304115"/>
            <a:ext cx="4065151" cy="1403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Construcción de estrategias para consolidar nuestra misión y expandir nuestro impacto en los próximos tres años.</a:t>
            </a:r>
            <a:endParaRPr lang="en-US" sz="1700" dirty="0"/>
          </a:p>
        </p:txBody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8798" y="2387084"/>
            <a:ext cx="8007906" cy="446948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43840" y="401479"/>
            <a:ext cx="14142720" cy="7426523"/>
          </a:xfrm>
          <a:prstGeom prst="roundRect">
            <a:avLst>
              <a:gd name="adj" fmla="val 443"/>
            </a:avLst>
          </a:prstGeom>
          <a:solidFill>
            <a:srgbClr val="AB5631"/>
          </a:solidFill>
          <a:ln/>
        </p:spPr>
      </p:sp>
      <p:sp>
        <p:nvSpPr>
          <p:cNvPr id="3" name="Text 1"/>
          <p:cNvSpPr/>
          <p:nvPr/>
        </p:nvSpPr>
        <p:spPr>
          <a:xfrm>
            <a:off x="1011198" y="1004411"/>
            <a:ext cx="6823710" cy="685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50"/>
              </a:lnSpc>
              <a:buNone/>
            </a:pPr>
            <a:r>
              <a:rPr lang="en-US" sz="4300" b="1" dirty="0">
                <a:solidFill>
                  <a:srgbClr val="E1E5CD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Comités de Trabajo Activos</a:t>
            </a:r>
            <a:endParaRPr lang="en-US" sz="4300" dirty="0"/>
          </a:p>
        </p:txBody>
      </p:sp>
      <p:sp>
        <p:nvSpPr>
          <p:cNvPr id="4" name="Text 2"/>
          <p:cNvSpPr/>
          <p:nvPr/>
        </p:nvSpPr>
        <p:spPr>
          <a:xfrm>
            <a:off x="1011198" y="2128123"/>
            <a:ext cx="12608004" cy="350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Cinco comités estratégicos conformados para fortalecer cada área de la Asociación:</a:t>
            </a:r>
            <a:endParaRPr lang="en-US" sz="1700" dirty="0"/>
          </a:p>
        </p:txBody>
      </p:sp>
      <p:sp>
        <p:nvSpPr>
          <p:cNvPr id="5" name="Shape 3"/>
          <p:cNvSpPr/>
          <p:nvPr/>
        </p:nvSpPr>
        <p:spPr>
          <a:xfrm>
            <a:off x="1011198" y="2725579"/>
            <a:ext cx="6194346" cy="2140148"/>
          </a:xfrm>
          <a:prstGeom prst="roundRect">
            <a:avLst>
              <a:gd name="adj" fmla="val 1537"/>
            </a:avLst>
          </a:prstGeom>
          <a:solidFill>
            <a:srgbClr val="9C4722"/>
          </a:solidFill>
          <a:ln/>
        </p:spPr>
      </p:sp>
      <p:sp>
        <p:nvSpPr>
          <p:cNvPr id="6" name="Shape 4"/>
          <p:cNvSpPr/>
          <p:nvPr/>
        </p:nvSpPr>
        <p:spPr>
          <a:xfrm>
            <a:off x="1230392" y="2944773"/>
            <a:ext cx="657701" cy="657701"/>
          </a:xfrm>
          <a:prstGeom prst="roundRect">
            <a:avLst>
              <a:gd name="adj" fmla="val 13901584"/>
            </a:avLst>
          </a:prstGeom>
          <a:solidFill>
            <a:srgbClr val="9FA582"/>
          </a:solidFill>
          <a:ln/>
        </p:spPr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11248" y="3125510"/>
            <a:ext cx="295989" cy="295989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230392" y="3821668"/>
            <a:ext cx="2740819" cy="342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FFFFFF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Comité Familias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1230392" y="4295656"/>
            <a:ext cx="5755957" cy="350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Atención y bienvenida a nuevas familias con SPW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7424737" y="2725579"/>
            <a:ext cx="6194465" cy="2140148"/>
          </a:xfrm>
          <a:prstGeom prst="roundRect">
            <a:avLst>
              <a:gd name="adj" fmla="val 1537"/>
            </a:avLst>
          </a:prstGeom>
          <a:solidFill>
            <a:srgbClr val="9C4722"/>
          </a:solidFill>
          <a:ln/>
        </p:spPr>
      </p:sp>
      <p:sp>
        <p:nvSpPr>
          <p:cNvPr id="11" name="Shape 8"/>
          <p:cNvSpPr/>
          <p:nvPr/>
        </p:nvSpPr>
        <p:spPr>
          <a:xfrm>
            <a:off x="7643932" y="2944773"/>
            <a:ext cx="657701" cy="657701"/>
          </a:xfrm>
          <a:prstGeom prst="roundRect">
            <a:avLst>
              <a:gd name="adj" fmla="val 13901584"/>
            </a:avLst>
          </a:prstGeom>
          <a:solidFill>
            <a:srgbClr val="9FA582"/>
          </a:solidFill>
          <a:ln/>
        </p:spPr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24787" y="3125510"/>
            <a:ext cx="295989" cy="295989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643932" y="3821668"/>
            <a:ext cx="3351133" cy="342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FFFFFF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Comité Médico y Científico</a:t>
            </a:r>
            <a:endParaRPr lang="en-US" sz="2150" dirty="0"/>
          </a:p>
        </p:txBody>
      </p:sp>
      <p:sp>
        <p:nvSpPr>
          <p:cNvPr id="14" name="Text 10"/>
          <p:cNvSpPr/>
          <p:nvPr/>
        </p:nvSpPr>
        <p:spPr>
          <a:xfrm>
            <a:off x="7643932" y="4295656"/>
            <a:ext cx="5756077" cy="350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Actualización en prácticas clínicas y avances científicos</a:t>
            </a:r>
            <a:endParaRPr lang="en-US" sz="1700" dirty="0"/>
          </a:p>
        </p:txBody>
      </p:sp>
      <p:sp>
        <p:nvSpPr>
          <p:cNvPr id="15" name="Shape 11"/>
          <p:cNvSpPr/>
          <p:nvPr/>
        </p:nvSpPr>
        <p:spPr>
          <a:xfrm>
            <a:off x="1011198" y="5084921"/>
            <a:ext cx="6194346" cy="2140148"/>
          </a:xfrm>
          <a:prstGeom prst="roundRect">
            <a:avLst>
              <a:gd name="adj" fmla="val 1537"/>
            </a:avLst>
          </a:prstGeom>
          <a:solidFill>
            <a:srgbClr val="9C4722"/>
          </a:solidFill>
          <a:ln/>
        </p:spPr>
      </p:sp>
      <p:sp>
        <p:nvSpPr>
          <p:cNvPr id="16" name="Shape 12"/>
          <p:cNvSpPr/>
          <p:nvPr/>
        </p:nvSpPr>
        <p:spPr>
          <a:xfrm>
            <a:off x="1230392" y="5304115"/>
            <a:ext cx="657701" cy="657701"/>
          </a:xfrm>
          <a:prstGeom prst="roundRect">
            <a:avLst>
              <a:gd name="adj" fmla="val 13901584"/>
            </a:avLst>
          </a:prstGeom>
          <a:solidFill>
            <a:srgbClr val="9FA582"/>
          </a:solidFill>
          <a:ln/>
        </p:spPr>
      </p:sp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11248" y="5484852"/>
            <a:ext cx="295989" cy="295989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1230392" y="6181011"/>
            <a:ext cx="2740819" cy="342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FFFFFF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Comité Financiero</a:t>
            </a:r>
            <a:endParaRPr lang="en-US" sz="2150" dirty="0"/>
          </a:p>
        </p:txBody>
      </p:sp>
      <p:sp>
        <p:nvSpPr>
          <p:cNvPr id="19" name="Text 14"/>
          <p:cNvSpPr/>
          <p:nvPr/>
        </p:nvSpPr>
        <p:spPr>
          <a:xfrm>
            <a:off x="1230392" y="6654998"/>
            <a:ext cx="5755957" cy="350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Gestión de recursos y sostenibilidad financiera</a:t>
            </a:r>
            <a:endParaRPr lang="en-US" sz="1700" dirty="0"/>
          </a:p>
        </p:txBody>
      </p:sp>
      <p:sp>
        <p:nvSpPr>
          <p:cNvPr id="20" name="Shape 15"/>
          <p:cNvSpPr/>
          <p:nvPr/>
        </p:nvSpPr>
        <p:spPr>
          <a:xfrm>
            <a:off x="7424737" y="5084921"/>
            <a:ext cx="6194465" cy="2140148"/>
          </a:xfrm>
          <a:prstGeom prst="roundRect">
            <a:avLst>
              <a:gd name="adj" fmla="val 1537"/>
            </a:avLst>
          </a:prstGeom>
          <a:solidFill>
            <a:srgbClr val="9C4722"/>
          </a:solidFill>
          <a:ln/>
        </p:spPr>
      </p:sp>
      <p:sp>
        <p:nvSpPr>
          <p:cNvPr id="21" name="Shape 16"/>
          <p:cNvSpPr/>
          <p:nvPr/>
        </p:nvSpPr>
        <p:spPr>
          <a:xfrm>
            <a:off x="7643932" y="5304115"/>
            <a:ext cx="657701" cy="657701"/>
          </a:xfrm>
          <a:prstGeom prst="roundRect">
            <a:avLst>
              <a:gd name="adj" fmla="val 13901584"/>
            </a:avLst>
          </a:prstGeom>
          <a:solidFill>
            <a:srgbClr val="9FA582"/>
          </a:solidFill>
          <a:ln/>
        </p:spPr>
      </p:sp>
      <p:pic>
        <p:nvPicPr>
          <p:cNvPr id="22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24787" y="5484852"/>
            <a:ext cx="295989" cy="295989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7643932" y="6181011"/>
            <a:ext cx="2740819" cy="342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FFFFFF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Comité Mercadeo</a:t>
            </a:r>
            <a:endParaRPr lang="en-US" sz="2150" dirty="0"/>
          </a:p>
        </p:txBody>
      </p:sp>
      <p:sp>
        <p:nvSpPr>
          <p:cNvPr id="24" name="Text 18"/>
          <p:cNvSpPr/>
          <p:nvPr/>
        </p:nvSpPr>
        <p:spPr>
          <a:xfrm>
            <a:off x="7643932" y="6654998"/>
            <a:ext cx="5756077" cy="350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Visibilidad y comunicación de la Asociación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43840" y="365046"/>
            <a:ext cx="14142720" cy="7499509"/>
          </a:xfrm>
          <a:prstGeom prst="roundRect">
            <a:avLst>
              <a:gd name="adj" fmla="val 439"/>
            </a:avLst>
          </a:prstGeom>
          <a:solidFill>
            <a:srgbClr val="AB5631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17888" y="365046"/>
            <a:ext cx="5568672" cy="749950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11198" y="967978"/>
            <a:ext cx="6836331" cy="685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50"/>
              </a:lnSpc>
              <a:buNone/>
            </a:pPr>
            <a:r>
              <a:rPr lang="en-US" sz="4300" b="1" dirty="0">
                <a:solidFill>
                  <a:srgbClr val="E1E5CD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Alianzas Estratégicas 2025</a:t>
            </a:r>
            <a:endParaRPr lang="en-US" sz="4300" dirty="0"/>
          </a:p>
        </p:txBody>
      </p:sp>
      <p:sp>
        <p:nvSpPr>
          <p:cNvPr id="5" name="Shape 2"/>
          <p:cNvSpPr/>
          <p:nvPr/>
        </p:nvSpPr>
        <p:spPr>
          <a:xfrm>
            <a:off x="1011198" y="1982033"/>
            <a:ext cx="3542586" cy="2453521"/>
          </a:xfrm>
          <a:prstGeom prst="roundRect">
            <a:avLst>
              <a:gd name="adj" fmla="val 1341"/>
            </a:avLst>
          </a:prstGeom>
          <a:solidFill>
            <a:srgbClr val="AB5631"/>
          </a:solidFill>
          <a:ln w="30480">
            <a:solidFill>
              <a:srgbClr val="B5603B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260872" y="2231708"/>
            <a:ext cx="2740819" cy="342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FFFFFF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Universidades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1260872" y="2705695"/>
            <a:ext cx="3043238" cy="14801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Pontificia Universidad Javeriana Bogotá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Pontificia Universidad Javeriana Cali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772978" y="1982033"/>
            <a:ext cx="3542705" cy="2453521"/>
          </a:xfrm>
          <a:prstGeom prst="roundRect">
            <a:avLst>
              <a:gd name="adj" fmla="val 1341"/>
            </a:avLst>
          </a:prstGeom>
          <a:solidFill>
            <a:srgbClr val="AB5631"/>
          </a:solidFill>
          <a:ln w="30480">
            <a:solidFill>
              <a:srgbClr val="B5603B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022652" y="2231708"/>
            <a:ext cx="2740819" cy="342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FFFFFF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Instituciones de Salud</a:t>
            </a:r>
            <a:endParaRPr lang="en-US" sz="2150" dirty="0"/>
          </a:p>
        </p:txBody>
      </p:sp>
      <p:sp>
        <p:nvSpPr>
          <p:cNvPr id="10" name="Text 7"/>
          <p:cNvSpPr/>
          <p:nvPr/>
        </p:nvSpPr>
        <p:spPr>
          <a:xfrm>
            <a:off x="5022652" y="2705695"/>
            <a:ext cx="3043357" cy="7784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Palobiofarma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Hospital San Ignacio</a:t>
            </a:r>
            <a:endParaRPr lang="en-US" sz="1700" dirty="0"/>
          </a:p>
        </p:txBody>
      </p:sp>
      <p:sp>
        <p:nvSpPr>
          <p:cNvPr id="11" name="Shape 8"/>
          <p:cNvSpPr/>
          <p:nvPr/>
        </p:nvSpPr>
        <p:spPr>
          <a:xfrm>
            <a:off x="1011198" y="4654748"/>
            <a:ext cx="7304484" cy="2606873"/>
          </a:xfrm>
          <a:prstGeom prst="roundRect">
            <a:avLst>
              <a:gd name="adj" fmla="val 1262"/>
            </a:avLst>
          </a:prstGeom>
          <a:solidFill>
            <a:srgbClr val="AB5631"/>
          </a:solidFill>
          <a:ln w="30480">
            <a:solidFill>
              <a:srgbClr val="B5603B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260872" y="4904423"/>
            <a:ext cx="3986213" cy="342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FFFFFF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Organizaciones Internacionales</a:t>
            </a:r>
            <a:endParaRPr lang="en-US" sz="2150" dirty="0"/>
          </a:p>
        </p:txBody>
      </p:sp>
      <p:sp>
        <p:nvSpPr>
          <p:cNvPr id="13" name="Text 10"/>
          <p:cNvSpPr/>
          <p:nvPr/>
        </p:nvSpPr>
        <p:spPr>
          <a:xfrm>
            <a:off x="1260872" y="5378410"/>
            <a:ext cx="6805136" cy="1633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FECoER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ACOIno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IPWSO</a:t>
            </a:r>
            <a:endParaRPr lang="en-US" sz="1700" dirty="0"/>
          </a:p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Amigos de la IPWSO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752838" y="337066"/>
            <a:ext cx="11124605" cy="7555349"/>
          </a:xfrm>
          <a:prstGeom prst="roundRect">
            <a:avLst>
              <a:gd name="adj" fmla="val 342"/>
            </a:avLst>
          </a:prstGeom>
          <a:solidFill>
            <a:srgbClr val="AB5631"/>
          </a:solidFill>
          <a:ln/>
        </p:spPr>
      </p:sp>
      <p:sp>
        <p:nvSpPr>
          <p:cNvPr id="3" name="Text 1"/>
          <p:cNvSpPr/>
          <p:nvPr/>
        </p:nvSpPr>
        <p:spPr>
          <a:xfrm>
            <a:off x="2356485" y="811292"/>
            <a:ext cx="6400562" cy="538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E1E5CD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Servicios Integrales y Formación</a:t>
            </a:r>
            <a:endParaRPr lang="en-US" sz="3350" dirty="0"/>
          </a:p>
        </p:txBody>
      </p:sp>
      <p:sp>
        <p:nvSpPr>
          <p:cNvPr id="4" name="Text 2"/>
          <p:cNvSpPr/>
          <p:nvPr/>
        </p:nvSpPr>
        <p:spPr>
          <a:xfrm>
            <a:off x="2356485" y="2871430"/>
            <a:ext cx="2587109" cy="323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E1E5CD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Atención Integral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2356485" y="3330416"/>
            <a:ext cx="3197543" cy="7397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Guía de Práctica Clínica:</a:t>
            </a:r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 Desarrollo de protocolos específicos para el cuidado de pacientes con SPW.</a:t>
            </a:r>
            <a:endParaRPr lang="en-US" sz="13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2414" y="1706285"/>
            <a:ext cx="6298882" cy="351555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2356485" y="5526881"/>
            <a:ext cx="172403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01</a:t>
            </a:r>
            <a:endParaRPr lang="en-US" sz="1350" dirty="0"/>
          </a:p>
        </p:txBody>
      </p:sp>
      <p:sp>
        <p:nvSpPr>
          <p:cNvPr id="8" name="Shape 5"/>
          <p:cNvSpPr/>
          <p:nvPr/>
        </p:nvSpPr>
        <p:spPr>
          <a:xfrm>
            <a:off x="2356485" y="5797034"/>
            <a:ext cx="3215283" cy="22860"/>
          </a:xfrm>
          <a:prstGeom prst="rect">
            <a:avLst/>
          </a:prstGeom>
          <a:solidFill>
            <a:srgbClr val="9FA582"/>
          </a:solidFill>
          <a:ln/>
        </p:spPr>
      </p:sp>
      <p:sp>
        <p:nvSpPr>
          <p:cNvPr id="9" name="Text 6"/>
          <p:cNvSpPr/>
          <p:nvPr/>
        </p:nvSpPr>
        <p:spPr>
          <a:xfrm>
            <a:off x="2356485" y="5928955"/>
            <a:ext cx="3215283" cy="5388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Curso de Entrenamiento para Acompañantes Terapéuticos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2356485" y="6549152"/>
            <a:ext cx="3215283" cy="7397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Capacitación especializada para quienes acompañan a personas con SPW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5707380" y="5526881"/>
            <a:ext cx="172403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02</a:t>
            </a:r>
            <a:endParaRPr lang="en-US" sz="1350" dirty="0"/>
          </a:p>
        </p:txBody>
      </p:sp>
      <p:sp>
        <p:nvSpPr>
          <p:cNvPr id="12" name="Shape 9"/>
          <p:cNvSpPr/>
          <p:nvPr/>
        </p:nvSpPr>
        <p:spPr>
          <a:xfrm>
            <a:off x="5707380" y="5797034"/>
            <a:ext cx="3215402" cy="22860"/>
          </a:xfrm>
          <a:prstGeom prst="rect">
            <a:avLst/>
          </a:prstGeom>
          <a:solidFill>
            <a:srgbClr val="9FA582"/>
          </a:solidFill>
          <a:ln/>
        </p:spPr>
      </p:sp>
      <p:sp>
        <p:nvSpPr>
          <p:cNvPr id="13" name="Text 10"/>
          <p:cNvSpPr/>
          <p:nvPr/>
        </p:nvSpPr>
        <p:spPr>
          <a:xfrm>
            <a:off x="5707380" y="5928955"/>
            <a:ext cx="2158365" cy="269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Taller de Pictogramas</a:t>
            </a:r>
            <a:endParaRPr lang="en-US" sz="1650" dirty="0"/>
          </a:p>
        </p:txBody>
      </p:sp>
      <p:sp>
        <p:nvSpPr>
          <p:cNvPr id="14" name="Text 11"/>
          <p:cNvSpPr/>
          <p:nvPr/>
        </p:nvSpPr>
        <p:spPr>
          <a:xfrm>
            <a:off x="5707380" y="6279713"/>
            <a:ext cx="3215402" cy="4931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Herramientas visuales para mejorar la comunicación diaria</a:t>
            </a:r>
            <a:endParaRPr lang="en-US" sz="1350" dirty="0"/>
          </a:p>
        </p:txBody>
      </p:sp>
      <p:sp>
        <p:nvSpPr>
          <p:cNvPr id="15" name="Text 12"/>
          <p:cNvSpPr/>
          <p:nvPr/>
        </p:nvSpPr>
        <p:spPr>
          <a:xfrm>
            <a:off x="9058394" y="5526881"/>
            <a:ext cx="172403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03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9058394" y="5797034"/>
            <a:ext cx="3215402" cy="22860"/>
          </a:xfrm>
          <a:prstGeom prst="rect">
            <a:avLst/>
          </a:prstGeom>
          <a:solidFill>
            <a:srgbClr val="9FA582"/>
          </a:solidFill>
          <a:ln/>
        </p:spPr>
      </p:sp>
      <p:sp>
        <p:nvSpPr>
          <p:cNvPr id="17" name="Text 14"/>
          <p:cNvSpPr/>
          <p:nvPr/>
        </p:nvSpPr>
        <p:spPr>
          <a:xfrm>
            <a:off x="9058394" y="5928955"/>
            <a:ext cx="2827258" cy="269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Conferencias Especializadas</a:t>
            </a:r>
            <a:endParaRPr lang="en-US" sz="1650" dirty="0"/>
          </a:p>
        </p:txBody>
      </p:sp>
      <p:sp>
        <p:nvSpPr>
          <p:cNvPr id="18" name="Text 15"/>
          <p:cNvSpPr/>
          <p:nvPr/>
        </p:nvSpPr>
        <p:spPr>
          <a:xfrm>
            <a:off x="9058394" y="6279713"/>
            <a:ext cx="3215402" cy="7397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"Un diagnóstico no es un pronóstico" y "Avances Internacionales en el Manejo del SPW"</a:t>
            </a:r>
            <a:endParaRPr lang="en-US" sz="13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4142" y="271701"/>
            <a:ext cx="13121997" cy="7686080"/>
          </a:xfrm>
          <a:prstGeom prst="roundRect">
            <a:avLst>
              <a:gd name="adj" fmla="val 397"/>
            </a:avLst>
          </a:prstGeom>
          <a:solidFill>
            <a:srgbClr val="AB5631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9303" y="271701"/>
            <a:ext cx="5166717" cy="76860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466136" y="831056"/>
            <a:ext cx="6777157" cy="12715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E1E5CD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Bienestar a Familias y Pacientes</a:t>
            </a:r>
            <a:endParaRPr lang="en-US" sz="400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136" y="2385774"/>
            <a:ext cx="1017151" cy="122062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672001" y="2589133"/>
            <a:ext cx="2542937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2º Grupo de Acogida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2672001" y="3020258"/>
            <a:ext cx="5571292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20 familias nuevas en 2025 (vs 8 en 2024)</a:t>
            </a:r>
            <a:endParaRPr lang="en-US" sz="16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136" y="3606403"/>
            <a:ext cx="1017151" cy="1220629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2672001" y="3809762"/>
            <a:ext cx="2662237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1er. Campamento SPW</a:t>
            </a:r>
            <a:endParaRPr lang="en-US" sz="2000" dirty="0"/>
          </a:p>
        </p:txBody>
      </p:sp>
      <p:sp>
        <p:nvSpPr>
          <p:cNvPr id="10" name="Text 5"/>
          <p:cNvSpPr/>
          <p:nvPr/>
        </p:nvSpPr>
        <p:spPr>
          <a:xfrm>
            <a:off x="2672001" y="4240887"/>
            <a:ext cx="5571292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Primera experiencia recreativa para personas con SPW</a:t>
            </a:r>
            <a:endParaRPr lang="en-US" sz="160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136" y="4827032"/>
            <a:ext cx="1017151" cy="1220629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2672001" y="5030391"/>
            <a:ext cx="2542937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1er. Respiro Familiar</a:t>
            </a:r>
            <a:endParaRPr lang="en-US" sz="2000" dirty="0"/>
          </a:p>
        </p:txBody>
      </p:sp>
      <p:sp>
        <p:nvSpPr>
          <p:cNvPr id="13" name="Text 7"/>
          <p:cNvSpPr/>
          <p:nvPr/>
        </p:nvSpPr>
        <p:spPr>
          <a:xfrm>
            <a:off x="2672001" y="5461516"/>
            <a:ext cx="5571292" cy="313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Apoyo y descanso para cuidadores principales</a:t>
            </a:r>
            <a:endParaRPr lang="en-US" sz="1600" dirty="0"/>
          </a:p>
        </p:txBody>
      </p:sp>
      <p:sp>
        <p:nvSpPr>
          <p:cNvPr id="14" name="Shape 8"/>
          <p:cNvSpPr/>
          <p:nvPr/>
        </p:nvSpPr>
        <p:spPr>
          <a:xfrm>
            <a:off x="1466136" y="6259949"/>
            <a:ext cx="6777157" cy="1138476"/>
          </a:xfrm>
          <a:prstGeom prst="roundRect">
            <a:avLst>
              <a:gd name="adj" fmla="val 2680"/>
            </a:avLst>
          </a:prstGeom>
          <a:solidFill>
            <a:srgbClr val="2A2C20"/>
          </a:solidFill>
          <a:ln/>
        </p:spPr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494" y="6557129"/>
            <a:ext cx="254198" cy="203359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2127052" y="6499503"/>
            <a:ext cx="5912882" cy="627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Campaña Viviendo Sanamente:</a:t>
            </a:r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 Iniciativa de bienestar integral con parches de cine para participantes de comités regionales.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390412" y="368379"/>
            <a:ext cx="11849576" cy="7492841"/>
          </a:xfrm>
          <a:prstGeom prst="roundRect">
            <a:avLst>
              <a:gd name="adj" fmla="val 368"/>
            </a:avLst>
          </a:prstGeom>
          <a:solidFill>
            <a:srgbClr val="AB5631"/>
          </a:solidFill>
          <a:ln/>
        </p:spPr>
      </p:sp>
      <p:sp>
        <p:nvSpPr>
          <p:cNvPr id="3" name="Text 1"/>
          <p:cNvSpPr/>
          <p:nvPr/>
        </p:nvSpPr>
        <p:spPr>
          <a:xfrm>
            <a:off x="2033349" y="873562"/>
            <a:ext cx="5774293" cy="5741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E1E5CD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Comités Regionales Activos</a:t>
            </a:r>
            <a:endParaRPr lang="en-US" sz="3600" dirty="0"/>
          </a:p>
        </p:txBody>
      </p:sp>
      <p:sp>
        <p:nvSpPr>
          <p:cNvPr id="4" name="Text 2"/>
          <p:cNvSpPr/>
          <p:nvPr/>
        </p:nvSpPr>
        <p:spPr>
          <a:xfrm>
            <a:off x="2033349" y="1755458"/>
            <a:ext cx="10563701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Presencia consolidada en todo el territorio colombiano:</a:t>
            </a:r>
            <a:endParaRPr lang="en-US" sz="14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3349" y="2198608"/>
            <a:ext cx="1448038" cy="144803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033349" y="3839051"/>
            <a:ext cx="2296358" cy="287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Zona Centro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2033349" y="4218384"/>
            <a:ext cx="2496622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68 familias registradas</a:t>
            </a:r>
            <a:endParaRPr lang="en-US" sz="140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376" y="2198608"/>
            <a:ext cx="1448038" cy="144803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722376" y="3839051"/>
            <a:ext cx="2296358" cy="287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Zona Caribe</a:t>
            </a:r>
            <a:endParaRPr lang="en-US" sz="1800" dirty="0"/>
          </a:p>
        </p:txBody>
      </p:sp>
      <p:sp>
        <p:nvSpPr>
          <p:cNvPr id="10" name="Text 6"/>
          <p:cNvSpPr/>
          <p:nvPr/>
        </p:nvSpPr>
        <p:spPr>
          <a:xfrm>
            <a:off x="4722376" y="4218384"/>
            <a:ext cx="2496622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21 familias registradas</a:t>
            </a:r>
            <a:endParaRPr lang="en-US" sz="140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403" y="2198608"/>
            <a:ext cx="1448038" cy="144803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411403" y="3839051"/>
            <a:ext cx="2296358" cy="287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Zona Occidente</a:t>
            </a:r>
            <a:endParaRPr lang="en-US" sz="1800" dirty="0"/>
          </a:p>
        </p:txBody>
      </p:sp>
      <p:sp>
        <p:nvSpPr>
          <p:cNvPr id="13" name="Text 8"/>
          <p:cNvSpPr/>
          <p:nvPr/>
        </p:nvSpPr>
        <p:spPr>
          <a:xfrm>
            <a:off x="7411403" y="4218384"/>
            <a:ext cx="2496622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31 familias registradas</a:t>
            </a:r>
            <a:endParaRPr lang="en-US" sz="1400" dirty="0"/>
          </a:p>
        </p:txBody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0429" y="2198608"/>
            <a:ext cx="1448038" cy="1448038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0100429" y="3839051"/>
            <a:ext cx="2296358" cy="287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Zona Antioquia</a:t>
            </a:r>
            <a:endParaRPr lang="en-US" sz="1800" dirty="0"/>
          </a:p>
        </p:txBody>
      </p:sp>
      <p:sp>
        <p:nvSpPr>
          <p:cNvPr id="16" name="Text 10"/>
          <p:cNvSpPr/>
          <p:nvPr/>
        </p:nvSpPr>
        <p:spPr>
          <a:xfrm>
            <a:off x="10100429" y="4218384"/>
            <a:ext cx="2496622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35 familias registradas</a:t>
            </a:r>
            <a:endParaRPr lang="en-US" sz="1400" dirty="0"/>
          </a:p>
        </p:txBody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349" y="4796195"/>
            <a:ext cx="1448038" cy="1448038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2033349" y="6436638"/>
            <a:ext cx="2296358" cy="287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Zona Santanderes</a:t>
            </a:r>
            <a:endParaRPr lang="en-US" sz="1800" dirty="0"/>
          </a:p>
        </p:txBody>
      </p:sp>
      <p:sp>
        <p:nvSpPr>
          <p:cNvPr id="19" name="Text 12"/>
          <p:cNvSpPr/>
          <p:nvPr/>
        </p:nvSpPr>
        <p:spPr>
          <a:xfrm>
            <a:off x="2033349" y="6815971"/>
            <a:ext cx="2496622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15 familias registradas</a:t>
            </a:r>
            <a:endParaRPr lang="en-US" sz="1400" dirty="0"/>
          </a:p>
        </p:txBody>
      </p:sp>
      <p:pic>
        <p:nvPicPr>
          <p:cNvPr id="20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2376" y="4796195"/>
            <a:ext cx="1448038" cy="1448038"/>
          </a:xfrm>
          <a:prstGeom prst="rect">
            <a:avLst/>
          </a:prstGeom>
        </p:spPr>
      </p:pic>
      <p:sp>
        <p:nvSpPr>
          <p:cNvPr id="21" name="Text 13"/>
          <p:cNvSpPr/>
          <p:nvPr/>
        </p:nvSpPr>
        <p:spPr>
          <a:xfrm>
            <a:off x="4722376" y="6436638"/>
            <a:ext cx="2296358" cy="287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Extranjero</a:t>
            </a:r>
            <a:endParaRPr lang="en-US" sz="1800" dirty="0"/>
          </a:p>
        </p:txBody>
      </p:sp>
      <p:sp>
        <p:nvSpPr>
          <p:cNvPr id="22" name="Text 14"/>
          <p:cNvSpPr/>
          <p:nvPr/>
        </p:nvSpPr>
        <p:spPr>
          <a:xfrm>
            <a:off x="4722376" y="6815971"/>
            <a:ext cx="2496622" cy="540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6 familias en el exterior + 3 no zonificadas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175873" y="273606"/>
            <a:ext cx="8278654" cy="7682270"/>
          </a:xfrm>
          <a:prstGeom prst="roundRect">
            <a:avLst>
              <a:gd name="adj" fmla="val 251"/>
            </a:avLst>
          </a:prstGeom>
          <a:solidFill>
            <a:srgbClr val="AB5631"/>
          </a:solidFill>
          <a:ln/>
        </p:spPr>
      </p:sp>
      <p:sp>
        <p:nvSpPr>
          <p:cNvPr id="3" name="Text 1"/>
          <p:cNvSpPr/>
          <p:nvPr/>
        </p:nvSpPr>
        <p:spPr>
          <a:xfrm>
            <a:off x="3625096" y="626507"/>
            <a:ext cx="3416737" cy="401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E1E5CD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Marketing y Tecnología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3625096" y="1635562"/>
            <a:ext cx="1604367" cy="200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E1E5CD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Playbook ACSPW</a:t>
            </a:r>
            <a:endParaRPr lang="en-US" sz="1250" dirty="0"/>
          </a:p>
        </p:txBody>
      </p:sp>
      <p:sp>
        <p:nvSpPr>
          <p:cNvPr id="5" name="Text 3"/>
          <p:cNvSpPr/>
          <p:nvPr/>
        </p:nvSpPr>
        <p:spPr>
          <a:xfrm>
            <a:off x="3625096" y="1911310"/>
            <a:ext cx="4687491" cy="488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Guía práctica que explica cómo funciona la Asociación, cómo acompañamos a las familias, cómo actuamos, cómo nos comunicamos y cómo crecemos como comunidad.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3625096" y="2474714"/>
            <a:ext cx="2026206" cy="200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E1E5CD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Producciones Audiovisuales</a:t>
            </a:r>
            <a:endParaRPr lang="en-US" sz="1250" dirty="0"/>
          </a:p>
        </p:txBody>
      </p:sp>
      <p:sp>
        <p:nvSpPr>
          <p:cNvPr id="7" name="Text 5"/>
          <p:cNvSpPr/>
          <p:nvPr/>
        </p:nvSpPr>
        <p:spPr>
          <a:xfrm>
            <a:off x="3625096" y="2750463"/>
            <a:ext cx="4687491" cy="7296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250"/>
              </a:lnSpc>
              <a:buSzPct val="100000"/>
              <a:buChar char="•"/>
            </a:pPr>
            <a:r>
              <a:rPr lang="en-US" sz="10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Short movies institucionales</a:t>
            </a:r>
            <a:endParaRPr lang="en-US" sz="1000" dirty="0"/>
          </a:p>
          <a:p>
            <a:pPr algn="l" marL="342900" indent="-342900">
              <a:lnSpc>
                <a:spcPts val="1250"/>
              </a:lnSpc>
              <a:buSzPct val="100000"/>
              <a:buChar char="•"/>
            </a:pPr>
            <a:r>
              <a:rPr lang="en-US" sz="10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Short movies financieros</a:t>
            </a:r>
            <a:endParaRPr lang="en-US" sz="1000" dirty="0"/>
          </a:p>
          <a:p>
            <a:pPr algn="l" marL="342900" indent="-342900">
              <a:lnSpc>
                <a:spcPts val="1250"/>
              </a:lnSpc>
              <a:buSzPct val="100000"/>
              <a:buChar char="•"/>
            </a:pPr>
            <a:r>
              <a:rPr lang="en-US" sz="10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"Así florece lo invisible"</a:t>
            </a:r>
            <a:endParaRPr lang="en-US" sz="1000" dirty="0"/>
          </a:p>
          <a:p>
            <a:pPr algn="l" marL="342900" indent="-342900">
              <a:lnSpc>
                <a:spcPts val="1250"/>
              </a:lnSpc>
              <a:buSzPct val="100000"/>
              <a:buChar char="•"/>
            </a:pPr>
            <a:r>
              <a:rPr lang="en-US" sz="10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"¿Hacia dónde vamos?"</a:t>
            </a:r>
            <a:endParaRPr lang="en-US" sz="1000" dirty="0"/>
          </a:p>
        </p:txBody>
      </p:sp>
      <p:sp>
        <p:nvSpPr>
          <p:cNvPr id="8" name="Text 6"/>
          <p:cNvSpPr/>
          <p:nvPr/>
        </p:nvSpPr>
        <p:spPr>
          <a:xfrm>
            <a:off x="3625096" y="3555206"/>
            <a:ext cx="1604367" cy="200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E1E5CD"/>
                </a:solidFill>
                <a:latin typeface="Outfit Bold" pitchFamily="34" charset="0"/>
                <a:ea typeface="Outfit Bold" pitchFamily="34" charset="-122"/>
                <a:cs typeface="Outfit Bold" pitchFamily="34" charset="-120"/>
              </a:rPr>
              <a:t>Parrilla 2025</a:t>
            </a:r>
            <a:endParaRPr lang="en-US" sz="1250" dirty="0"/>
          </a:p>
        </p:txBody>
      </p:sp>
      <p:sp>
        <p:nvSpPr>
          <p:cNvPr id="9" name="Text 7"/>
          <p:cNvSpPr/>
          <p:nvPr/>
        </p:nvSpPr>
        <p:spPr>
          <a:xfrm>
            <a:off x="3625096" y="3830955"/>
            <a:ext cx="4687491" cy="162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36 actividades de marketing planificadas durante el año</a:t>
            </a:r>
            <a:endParaRPr lang="en-US" sz="1000" dirty="0"/>
          </a:p>
        </p:txBody>
      </p:sp>
      <p:pic>
        <p:nvPicPr>
          <p:cNvPr id="1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33341" y="1224558"/>
            <a:ext cx="2379464" cy="3172539"/>
          </a:xfrm>
          <a:prstGeom prst="rect">
            <a:avLst/>
          </a:prstGeom>
        </p:spPr>
      </p:pic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096" y="4565928"/>
            <a:ext cx="3037046" cy="303704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2026-03-17T07:32:04Z</dcterms:created>
  <dcterms:modified xsi:type="dcterms:W3CDTF">2026-03-17T07:32:04Z</dcterms:modified>
</cp:coreProperties>
</file>